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3BD6-2525-466B-BD8A-20EAD75666C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56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3BD6-2525-466B-BD8A-20EAD75666C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91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3BD6-2525-466B-BD8A-20EAD75666C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8605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3BD6-2525-466B-BD8A-20EAD75666C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10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3BD6-2525-466B-BD8A-20EAD75666C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8031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3BD6-2525-466B-BD8A-20EAD75666C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00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3BD6-2525-466B-BD8A-20EAD75666C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737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3BD6-2525-466B-BD8A-20EAD75666C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97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3BD6-2525-466B-BD8A-20EAD75666C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94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3BD6-2525-466B-BD8A-20EAD75666C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861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3BD6-2525-466B-BD8A-20EAD75666C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7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3BD6-2525-466B-BD8A-20EAD75666C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40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3BD6-2525-466B-BD8A-20EAD75666C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39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3BD6-2525-466B-BD8A-20EAD75666C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10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3BD6-2525-466B-BD8A-20EAD75666C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18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93BD6-2525-466B-BD8A-20EAD75666C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45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93BD6-2525-466B-BD8A-20EAD75666C5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9DA9C6E-48B1-4F65-9A9D-2A10A89C8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07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wine glasses">
            <a:extLst>
              <a:ext uri="{FF2B5EF4-FFF2-40B4-BE49-F238E27FC236}">
                <a16:creationId xmlns:a16="http://schemas.microsoft.com/office/drawing/2014/main" id="{16E1B8C0-2989-EDA9-B505-948528856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363" y="578299"/>
            <a:ext cx="8295826" cy="55332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09DB9E-D87E-EC75-A36A-22B20F6A2229}"/>
              </a:ext>
            </a:extLst>
          </p:cNvPr>
          <p:cNvSpPr/>
          <p:nvPr/>
        </p:nvSpPr>
        <p:spPr>
          <a:xfrm>
            <a:off x="2498169" y="746450"/>
            <a:ext cx="3212983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Modeling Wine Quality Using Physiochemical Properties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42EF4F-98F9-4466-D21B-CADC25083497}"/>
              </a:ext>
            </a:extLst>
          </p:cNvPr>
          <p:cNvSpPr/>
          <p:nvPr/>
        </p:nvSpPr>
        <p:spPr>
          <a:xfrm>
            <a:off x="2617013" y="3784664"/>
            <a:ext cx="3212983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 Data Mining</a:t>
            </a:r>
          </a:p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Analysis</a:t>
            </a:r>
            <a:b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By Clement Chen</a:t>
            </a:r>
          </a:p>
        </p:txBody>
      </p:sp>
    </p:spTree>
    <p:extLst>
      <p:ext uri="{BB962C8B-B14F-4D97-AF65-F5344CB8AC3E}">
        <p14:creationId xmlns:p14="http://schemas.microsoft.com/office/powerpoint/2010/main" val="398002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53A69-E08C-F746-0638-BEAB6E7EC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 for Future Research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85E424-0C67-EF61-BEC4-B7CB5E6AC78A}"/>
              </a:ext>
            </a:extLst>
          </p:cNvPr>
          <p:cNvSpPr txBox="1"/>
          <p:nvPr/>
        </p:nvSpPr>
        <p:spPr>
          <a:xfrm>
            <a:off x="2105637" y="1720334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Apply New Machine Learning Algorithms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E6BC22BF-57ED-CF32-CFFE-E281A098C128}"/>
              </a:ext>
            </a:extLst>
          </p:cNvPr>
          <p:cNvSpPr/>
          <p:nvPr/>
        </p:nvSpPr>
        <p:spPr>
          <a:xfrm>
            <a:off x="2180646" y="2115363"/>
            <a:ext cx="4588779" cy="62783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• Neural Nets</a:t>
            </a:r>
          </a:p>
          <a:p>
            <a:r>
              <a:rPr lang="en-US" dirty="0">
                <a:solidFill>
                  <a:schemeClr val="tx1"/>
                </a:solidFill>
              </a:rPr>
              <a:t>• Support Vector Machines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E5186E28-D3A8-1FC5-A3DB-37FB693D3BA1}"/>
              </a:ext>
            </a:extLst>
          </p:cNvPr>
          <p:cNvSpPr/>
          <p:nvPr/>
        </p:nvSpPr>
        <p:spPr>
          <a:xfrm>
            <a:off x="2180645" y="3308804"/>
            <a:ext cx="4588779" cy="1657479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• Wine Color</a:t>
            </a:r>
          </a:p>
          <a:p>
            <a:r>
              <a:rPr lang="en-US" dirty="0">
                <a:solidFill>
                  <a:schemeClr val="tx1"/>
                </a:solidFill>
              </a:rPr>
              <a:t>• Wine Price</a:t>
            </a:r>
          </a:p>
          <a:p>
            <a:r>
              <a:rPr lang="en-US" dirty="0">
                <a:solidFill>
                  <a:schemeClr val="tx1"/>
                </a:solidFill>
              </a:rPr>
              <a:t>• Wine Name</a:t>
            </a:r>
          </a:p>
          <a:p>
            <a:r>
              <a:rPr lang="en-US" dirty="0">
                <a:solidFill>
                  <a:schemeClr val="tx1"/>
                </a:solidFill>
              </a:rPr>
              <a:t>• Carbonic Acid Levels (carbonation)</a:t>
            </a:r>
          </a:p>
          <a:p>
            <a:r>
              <a:rPr lang="en-US" dirty="0">
                <a:solidFill>
                  <a:schemeClr val="tx1"/>
                </a:solidFill>
              </a:rPr>
              <a:t>• Cask or Bottle Fermented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3C0F4-4410-9750-928D-B8CE6D0A01C1}"/>
              </a:ext>
            </a:extLst>
          </p:cNvPr>
          <p:cNvSpPr txBox="1"/>
          <p:nvPr/>
        </p:nvSpPr>
        <p:spPr>
          <a:xfrm>
            <a:off x="2105635" y="2939472"/>
            <a:ext cx="293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Acquired More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955B81-5282-DB15-D473-77B1530E9BEF}"/>
              </a:ext>
            </a:extLst>
          </p:cNvPr>
          <p:cNvSpPr txBox="1"/>
          <p:nvPr/>
        </p:nvSpPr>
        <p:spPr>
          <a:xfrm>
            <a:off x="2105635" y="5029511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Adjust Optimization Metric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ED38C97A-ACFC-5170-1149-86602CF8936E}"/>
              </a:ext>
            </a:extLst>
          </p:cNvPr>
          <p:cNvSpPr/>
          <p:nvPr/>
        </p:nvSpPr>
        <p:spPr>
          <a:xfrm>
            <a:off x="2180644" y="5515140"/>
            <a:ext cx="4588779" cy="718750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Target regression on wine price instead of classification of wine quality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7E41C5-53BA-2D7B-5B52-D244096A9A4E}"/>
              </a:ext>
            </a:extLst>
          </p:cNvPr>
          <p:cNvSpPr txBox="1"/>
          <p:nvPr/>
        </p:nvSpPr>
        <p:spPr>
          <a:xfrm>
            <a:off x="7176344" y="1704147"/>
            <a:ext cx="484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More Robust Labeling of Sensory Data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9E0CC273-CE7E-A0F4-3363-598EB99E99DC}"/>
              </a:ext>
            </a:extLst>
          </p:cNvPr>
          <p:cNvSpPr/>
          <p:nvPr/>
        </p:nvSpPr>
        <p:spPr>
          <a:xfrm>
            <a:off x="7274779" y="2089667"/>
            <a:ext cx="4588779" cy="121913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Wine quality pulled from the median of more than 3 tasters, possibly from different regions or from markets with different palettes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243BCF-05AA-F8E2-008D-8D6C177BFA7F}"/>
              </a:ext>
            </a:extLst>
          </p:cNvPr>
          <p:cNvSpPr txBox="1"/>
          <p:nvPr/>
        </p:nvSpPr>
        <p:spPr>
          <a:xfrm>
            <a:off x="7176344" y="3457910"/>
            <a:ext cx="484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Focus on Improving Red Wines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27E459D0-10C1-2B27-F2F2-40C1909F68A7}"/>
              </a:ext>
            </a:extLst>
          </p:cNvPr>
          <p:cNvSpPr/>
          <p:nvPr/>
        </p:nvSpPr>
        <p:spPr>
          <a:xfrm>
            <a:off x="7274778" y="3934715"/>
            <a:ext cx="4588779" cy="127695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White wine had proportionally 30% more high quality wines than the red wine data. Efforts could be directed to improving red wine performance. </a:t>
            </a:r>
          </a:p>
        </p:txBody>
      </p:sp>
    </p:spTree>
    <p:extLst>
      <p:ext uri="{BB962C8B-B14F-4D97-AF65-F5344CB8AC3E}">
        <p14:creationId xmlns:p14="http://schemas.microsoft.com/office/powerpoint/2010/main" val="1016336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hardonnay">
            <a:extLst>
              <a:ext uri="{FF2B5EF4-FFF2-40B4-BE49-F238E27FC236}">
                <a16:creationId xmlns:a16="http://schemas.microsoft.com/office/drawing/2014/main" id="{190D42BA-9E88-8344-49AD-51AABD15B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0"/>
            <a:ext cx="9363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71D1F-9295-1213-5702-CF58F014A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462" y="271773"/>
            <a:ext cx="8911687" cy="1280890"/>
          </a:xfrm>
        </p:spPr>
        <p:txBody>
          <a:bodyPr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Cheers!</a:t>
            </a:r>
          </a:p>
        </p:txBody>
      </p:sp>
    </p:spTree>
    <p:extLst>
      <p:ext uri="{BB962C8B-B14F-4D97-AF65-F5344CB8AC3E}">
        <p14:creationId xmlns:p14="http://schemas.microsoft.com/office/powerpoint/2010/main" val="2010581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choose the best red wine (with video) - Vincarta">
            <a:extLst>
              <a:ext uri="{FF2B5EF4-FFF2-40B4-BE49-F238E27FC236}">
                <a16:creationId xmlns:a16="http://schemas.microsoft.com/office/drawing/2014/main" id="{65A55D99-DE51-F337-7C83-5B9689578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12" y="-3942"/>
            <a:ext cx="10296088" cy="686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A866FC-345F-C3B1-578D-C5ECF7BB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D3F30-42E5-A623-9943-1DEB115F3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210" y="1781262"/>
            <a:ext cx="8915400" cy="377762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Wine quality is difficult to quantify </a:t>
            </a:r>
          </a:p>
          <a:p>
            <a:r>
              <a:rPr lang="en-US" dirty="0">
                <a:solidFill>
                  <a:schemeClr val="bg1"/>
                </a:solidFill>
              </a:rPr>
              <a:t>Human tasting is currently the main way of distinguishing wine quality</a:t>
            </a:r>
          </a:p>
          <a:p>
            <a:r>
              <a:rPr lang="en-US" dirty="0">
                <a:solidFill>
                  <a:schemeClr val="bg1"/>
                </a:solidFill>
              </a:rPr>
              <a:t>Inconsistent and prone to bias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9AD5F7-78D4-F159-B481-46AA7EA54254}"/>
              </a:ext>
            </a:extLst>
          </p:cNvPr>
          <p:cNvSpPr txBox="1"/>
          <p:nvPr/>
        </p:nvSpPr>
        <p:spPr>
          <a:xfrm>
            <a:off x="2750638" y="3427029"/>
            <a:ext cx="9723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 it possible to accurately model </a:t>
            </a:r>
          </a:p>
          <a:p>
            <a:r>
              <a:rPr lang="en-US" dirty="0">
                <a:solidFill>
                  <a:schemeClr val="bg1"/>
                </a:solidFill>
              </a:rPr>
              <a:t>wine quality based on physiochemical </a:t>
            </a:r>
          </a:p>
          <a:p>
            <a:r>
              <a:rPr lang="en-US" dirty="0">
                <a:solidFill>
                  <a:schemeClr val="bg1"/>
                </a:solidFill>
              </a:rPr>
              <a:t>properties of the wine?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6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1902F-1C08-8020-EDEB-6C9A9C06D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Information</a:t>
            </a:r>
          </a:p>
        </p:txBody>
      </p:sp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CDD914F-ABC8-5FFE-8E90-87C71F05B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372" y="624110"/>
            <a:ext cx="5339627" cy="58982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277F7C-1825-E102-C13A-6DBA4749D803}"/>
              </a:ext>
            </a:extLst>
          </p:cNvPr>
          <p:cNvSpPr txBox="1"/>
          <p:nvPr/>
        </p:nvSpPr>
        <p:spPr>
          <a:xfrm>
            <a:off x="1905538" y="1816046"/>
            <a:ext cx="43075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• Source University of Minho, Viticulture Commission of the Vinho Verde region (CVRVV)</a:t>
            </a:r>
          </a:p>
          <a:p>
            <a:r>
              <a:rPr lang="en-US" dirty="0"/>
              <a:t>•Each row contains a wine sample</a:t>
            </a:r>
          </a:p>
          <a:p>
            <a:r>
              <a:rPr lang="en-US" dirty="0"/>
              <a:t>• Contains two data sets</a:t>
            </a:r>
          </a:p>
          <a:p>
            <a:r>
              <a:rPr lang="en-US" dirty="0"/>
              <a:t>	• Red wine 1599 samples</a:t>
            </a:r>
          </a:p>
          <a:p>
            <a:r>
              <a:rPr lang="en-US" dirty="0"/>
              <a:t>	• White wine 4898 samples</a:t>
            </a:r>
          </a:p>
          <a:p>
            <a:r>
              <a:rPr lang="en-US" dirty="0"/>
              <a:t>• 11 feature columns 1 class label column</a:t>
            </a:r>
          </a:p>
          <a:p>
            <a:r>
              <a:rPr lang="en-US" dirty="0"/>
              <a:t>• Class labels are a quality rating from 0-10 based off the median value of at least 3 wine experts</a:t>
            </a:r>
          </a:p>
          <a:p>
            <a:r>
              <a:rPr lang="en-US" dirty="0"/>
              <a:t>• CSV format</a:t>
            </a:r>
          </a:p>
        </p:txBody>
      </p:sp>
    </p:spTree>
    <p:extLst>
      <p:ext uri="{BB962C8B-B14F-4D97-AF65-F5344CB8AC3E}">
        <p14:creationId xmlns:p14="http://schemas.microsoft.com/office/powerpoint/2010/main" val="1460956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DEF6-59B8-2EE0-BBE3-9508378C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037FF-5647-7779-861D-4438E5EBB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36017"/>
            <a:ext cx="8915400" cy="3777622"/>
          </a:xfrm>
        </p:spPr>
        <p:txBody>
          <a:bodyPr/>
          <a:lstStyle/>
          <a:p>
            <a:r>
              <a:rPr lang="en-US" dirty="0"/>
              <a:t>Data was very clean</a:t>
            </a:r>
          </a:p>
          <a:p>
            <a:r>
              <a:rPr lang="en-US" dirty="0"/>
              <a:t>Many duplicate rows</a:t>
            </a:r>
          </a:p>
          <a:p>
            <a:r>
              <a:rPr lang="en-US" dirty="0"/>
              <a:t>Based on the unlikely chance that feature values were coincidentally the same values, and metadata stating wine quality is the median value of at least 3 wine experts, we can conclude that these are true duplicates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E2CA2-8845-069D-D7D3-BBD61FF47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45" y="3429000"/>
            <a:ext cx="6952268" cy="270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02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B16A3-9BC5-7C86-AD44-E2394282E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364" y="126731"/>
            <a:ext cx="4137059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EDA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0D28A-74F0-F739-6B6D-4A53752DBA5C}"/>
              </a:ext>
            </a:extLst>
          </p:cNvPr>
          <p:cNvSpPr txBox="1"/>
          <p:nvPr/>
        </p:nvSpPr>
        <p:spPr>
          <a:xfrm>
            <a:off x="1955228" y="1053627"/>
            <a:ext cx="4140772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</a:pPr>
            <a:r>
              <a:rPr lang="en-US" sz="1600" dirty="0"/>
              <a:t>• White wines tend to have higher</a:t>
            </a:r>
            <a:br>
              <a:rPr lang="en-US" sz="1600" dirty="0"/>
            </a:br>
            <a:r>
              <a:rPr lang="en-US" sz="1600" dirty="0"/>
              <a:t>   quality then red wines</a:t>
            </a:r>
          </a:p>
          <a:p>
            <a:pPr>
              <a:spcBef>
                <a:spcPts val="1000"/>
              </a:spcBef>
              <a:buClr>
                <a:schemeClr val="accent1"/>
              </a:buClr>
            </a:pPr>
            <a:r>
              <a:rPr lang="en-US" sz="1600" dirty="0"/>
              <a:t>• Most wines are in the 5-6 quality range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AA42A7-2DEF-330D-74D6-B847ECB831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0264" y="350870"/>
            <a:ext cx="2997746" cy="311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7FE15A7-D7BE-7B8E-0EE2-F6093B70D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0964" y="3640052"/>
            <a:ext cx="4092323" cy="286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8DADD2-21F8-EC79-2364-A251C26EB53C}"/>
              </a:ext>
            </a:extLst>
          </p:cNvPr>
          <p:cNvSpPr txBox="1"/>
          <p:nvPr/>
        </p:nvSpPr>
        <p:spPr>
          <a:xfrm>
            <a:off x="6259691" y="4127383"/>
            <a:ext cx="54093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• Alcohol volume seems to be an important</a:t>
            </a:r>
            <a:br>
              <a:rPr lang="en-US" dirty="0"/>
            </a:br>
            <a:r>
              <a:rPr lang="en-US" dirty="0"/>
              <a:t>   factor in determining wine</a:t>
            </a:r>
            <a:br>
              <a:rPr lang="en-US" dirty="0"/>
            </a:br>
            <a:r>
              <a:rPr lang="en-US" dirty="0"/>
              <a:t>   quality for both red and white wines</a:t>
            </a:r>
          </a:p>
          <a:p>
            <a:r>
              <a:rPr lang="en-US" dirty="0"/>
              <a:t>• Higher alcohol content can be the result of</a:t>
            </a:r>
            <a:br>
              <a:rPr lang="en-US" dirty="0"/>
            </a:br>
            <a:r>
              <a:rPr lang="en-US" dirty="0"/>
              <a:t>	• Higher sugar content from the grapes</a:t>
            </a:r>
          </a:p>
          <a:p>
            <a:r>
              <a:rPr lang="en-US" dirty="0"/>
              <a:t>	• More sugar being turned into alcohol</a:t>
            </a:r>
          </a:p>
          <a:p>
            <a:r>
              <a:rPr lang="en-US" dirty="0"/>
              <a:t>	• Length of fermentation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816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6B955-6FBD-3453-BB99-AB5AD157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C1372-7686-CE20-18D6-9D5F4A1D7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710" y="1905000"/>
            <a:ext cx="8915400" cy="377762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Data Preprocessing:</a:t>
            </a:r>
          </a:p>
          <a:p>
            <a:pPr marL="0" indent="0">
              <a:buNone/>
            </a:pPr>
            <a:r>
              <a:rPr lang="en-US" dirty="0"/>
              <a:t>	1. None of the features were categorical so no dummy encoding needed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2.</a:t>
            </a:r>
            <a:r>
              <a:rPr lang="en-US" b="1" dirty="0"/>
              <a:t> </a:t>
            </a:r>
            <a:r>
              <a:rPr lang="en-US" dirty="0"/>
              <a:t>Train-test split of ratio 80-20 </a:t>
            </a:r>
          </a:p>
          <a:p>
            <a:pPr marL="0" indent="0">
              <a:buNone/>
            </a:pPr>
            <a:r>
              <a:rPr lang="en-US" dirty="0"/>
              <a:t>	3. Training data was fitted with </a:t>
            </a:r>
            <a:r>
              <a:rPr lang="en-US" dirty="0" err="1"/>
              <a:t>RobustScaler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4. Test data was scaled with the fitted </a:t>
            </a:r>
            <a:r>
              <a:rPr lang="en-US" dirty="0" err="1"/>
              <a:t>RobustScaler</a:t>
            </a:r>
            <a:r>
              <a:rPr lang="en-US" dirty="0"/>
              <a:t> to prevent data </a:t>
            </a:r>
            <a:br>
              <a:rPr lang="en-US" dirty="0"/>
            </a:br>
            <a:r>
              <a:rPr lang="en-US" dirty="0"/>
              <a:t>	    leakage</a:t>
            </a:r>
          </a:p>
          <a:p>
            <a:pPr marL="0" indent="0">
              <a:buNone/>
            </a:pPr>
            <a:r>
              <a:rPr lang="en-US" dirty="0"/>
              <a:t>	5. </a:t>
            </a:r>
            <a:r>
              <a:rPr lang="en-US" dirty="0" err="1"/>
              <a:t>RobustScaler</a:t>
            </a:r>
            <a:r>
              <a:rPr lang="en-US" dirty="0"/>
              <a:t> shifted some of our feature values to the negatives which </a:t>
            </a:r>
            <a:br>
              <a:rPr lang="en-US" dirty="0"/>
            </a:br>
            <a:r>
              <a:rPr lang="en-US" dirty="0"/>
              <a:t>	    is senseless. To correct for this, a </a:t>
            </a:r>
            <a:r>
              <a:rPr lang="en-US" dirty="0" err="1"/>
              <a:t>MinMaxScalar</a:t>
            </a:r>
            <a:r>
              <a:rPr lang="en-US" dirty="0"/>
              <a:t> was fitted with training </a:t>
            </a:r>
            <a:br>
              <a:rPr lang="en-US" dirty="0"/>
            </a:br>
            <a:r>
              <a:rPr lang="en-US" dirty="0"/>
              <a:t>	    data and used to transform both training and test data</a:t>
            </a:r>
            <a:br>
              <a:rPr lang="en-US" dirty="0"/>
            </a:br>
            <a:r>
              <a:rPr lang="en-US" dirty="0"/>
              <a:t>	6. Data was binned into low (0-6) and high (7-10) quality to create a </a:t>
            </a:r>
            <a:br>
              <a:rPr lang="en-US" dirty="0"/>
            </a:br>
            <a:r>
              <a:rPr lang="en-US" dirty="0"/>
              <a:t>	    binary classification task</a:t>
            </a:r>
          </a:p>
        </p:txBody>
      </p:sp>
    </p:spTree>
    <p:extLst>
      <p:ext uri="{BB962C8B-B14F-4D97-AF65-F5344CB8AC3E}">
        <p14:creationId xmlns:p14="http://schemas.microsoft.com/office/powerpoint/2010/main" val="3472727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BFADD-BA4B-F55F-1838-DC1259B6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CB7DB-E6D7-9CE8-3B52-0A68CE909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2869FCB2-12F3-D07E-0C60-1B8DDDB4BCDD}"/>
              </a:ext>
            </a:extLst>
          </p:cNvPr>
          <p:cNvSpPr/>
          <p:nvPr/>
        </p:nvSpPr>
        <p:spPr>
          <a:xfrm>
            <a:off x="1812023" y="2101683"/>
            <a:ext cx="4588779" cy="1280889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  <a:p>
            <a:r>
              <a:rPr lang="en-US" dirty="0">
                <a:solidFill>
                  <a:schemeClr val="tx1"/>
                </a:solidFill>
              </a:rPr>
              <a:t>Logistic Regression with PCA</a:t>
            </a:r>
          </a:p>
          <a:p>
            <a:r>
              <a:rPr lang="en-US" dirty="0">
                <a:solidFill>
                  <a:schemeClr val="tx1"/>
                </a:solidFill>
              </a:rPr>
              <a:t>Random Forest</a:t>
            </a:r>
          </a:p>
          <a:p>
            <a:r>
              <a:rPr lang="en-US" dirty="0">
                <a:solidFill>
                  <a:schemeClr val="tx1"/>
                </a:solidFill>
              </a:rPr>
              <a:t>Gradient Boosted Trees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667F74-3773-61FD-43FC-75CA7FD73497}"/>
              </a:ext>
            </a:extLst>
          </p:cNvPr>
          <p:cNvSpPr txBox="1"/>
          <p:nvPr/>
        </p:nvSpPr>
        <p:spPr>
          <a:xfrm>
            <a:off x="1812023" y="1567585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Classification Algorithms Used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3C90947F-0973-7F83-78A3-F322CBE51194}"/>
              </a:ext>
            </a:extLst>
          </p:cNvPr>
          <p:cNvSpPr/>
          <p:nvPr/>
        </p:nvSpPr>
        <p:spPr>
          <a:xfrm>
            <a:off x="1812023" y="4046170"/>
            <a:ext cx="4588779" cy="802667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5-fold CV with </a:t>
            </a:r>
            <a:r>
              <a:rPr lang="en-US" dirty="0" err="1">
                <a:solidFill>
                  <a:schemeClr val="tx1"/>
                </a:solidFill>
              </a:rPr>
              <a:t>GridSearchCV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chemeClr val="tx1"/>
                </a:solidFill>
              </a:rPr>
              <a:t>RandomizedSeachCV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E76016-BD19-BB8D-A832-A9AD501D1398}"/>
              </a:ext>
            </a:extLst>
          </p:cNvPr>
          <p:cNvSpPr txBox="1"/>
          <p:nvPr/>
        </p:nvSpPr>
        <p:spPr>
          <a:xfrm>
            <a:off x="1812023" y="3529705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Hyperparameter Tuning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F4515DA9-079D-4FB7-A4D6-0D31CB80033C}"/>
              </a:ext>
            </a:extLst>
          </p:cNvPr>
          <p:cNvSpPr/>
          <p:nvPr/>
        </p:nvSpPr>
        <p:spPr>
          <a:xfrm>
            <a:off x="1812023" y="5431224"/>
            <a:ext cx="4588779" cy="511916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ROC_AUC was used for scoring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73342-9947-8DBD-C9D5-EAF10E4C8849}"/>
              </a:ext>
            </a:extLst>
          </p:cNvPr>
          <p:cNvSpPr txBox="1"/>
          <p:nvPr/>
        </p:nvSpPr>
        <p:spPr>
          <a:xfrm>
            <a:off x="1809037" y="4949542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Scoring</a:t>
            </a:r>
          </a:p>
        </p:txBody>
      </p:sp>
      <p:pic>
        <p:nvPicPr>
          <p:cNvPr id="15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410BEBD-0CC6-75F3-7D3D-EE70970B6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209" y="1905000"/>
            <a:ext cx="5001323" cy="1867161"/>
          </a:xfrm>
          <a:prstGeom prst="rect">
            <a:avLst/>
          </a:prstGeom>
        </p:spPr>
      </p:pic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3878DD2-1463-DEA8-3466-E7C76D558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209" y="4447503"/>
            <a:ext cx="5153744" cy="18576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DE730B-5FEE-55E2-10AA-843A71AB92D3}"/>
              </a:ext>
            </a:extLst>
          </p:cNvPr>
          <p:cNvSpPr txBox="1"/>
          <p:nvPr/>
        </p:nvSpPr>
        <p:spPr>
          <a:xfrm>
            <a:off x="6861067" y="1465302"/>
            <a:ext cx="502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Boosted Tree Winner for Red Wine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28902-F89E-E665-F6AB-6F0349A28779}"/>
              </a:ext>
            </a:extLst>
          </p:cNvPr>
          <p:cNvSpPr txBox="1"/>
          <p:nvPr/>
        </p:nvSpPr>
        <p:spPr>
          <a:xfrm>
            <a:off x="6872424" y="3984560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 Winner for White Wine</a:t>
            </a:r>
          </a:p>
        </p:txBody>
      </p:sp>
    </p:spTree>
    <p:extLst>
      <p:ext uri="{BB962C8B-B14F-4D97-AF65-F5344CB8AC3E}">
        <p14:creationId xmlns:p14="http://schemas.microsoft.com/office/powerpoint/2010/main" val="3076283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17">
            <a:extLst>
              <a:ext uri="{FF2B5EF4-FFF2-40B4-BE49-F238E27FC236}">
                <a16:creationId xmlns:a16="http://schemas.microsoft.com/office/drawing/2014/main" id="{8D44E099-FC66-4167-A593-8F6FBB5EE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47171E04-FEC4-4208-A619-A786E423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3DE8019-884E-41C9-A54C-AC668CA526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462C1647-5880-4037-8FCE-16E1F646C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C91082BE-FDAA-4A80-88B6-C5F5AD0C2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059FE918-3CB9-43E6-8025-22A9C21C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30464D7-34FF-42C8-8686-C3A865E90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07281894-7888-434B-BC17-FB67B4879C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7CDF6636-2EE5-4477-B1E7-136C9B4F3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6A01C238-0F7D-4DF5-A879-329020008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AA10B8D3-BE6D-40AB-BA54-12C4758E5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4CD8C1DF-88C2-4F11-AA23-36D5B5BD3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9AF01696-99FF-4093-938A-38D0C7223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5" name="Group 31">
            <a:extLst>
              <a:ext uri="{FF2B5EF4-FFF2-40B4-BE49-F238E27FC236}">
                <a16:creationId xmlns:a16="http://schemas.microsoft.com/office/drawing/2014/main" id="{629FAB3C-6A93-4306-8525-B9FC787B1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8838005D-B3A9-4E56-9BFB-3DD99E4BB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6450237E-A2DE-4BA3-AF9F-06399E5CF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A643E849-3FBA-4248-B0DF-9D6737E23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31C0782-59AA-4C4F-8B86-85102F701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E19975F5-4F93-41BF-9A6D-1E6CFDFF1D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AE6458FC-D3D9-469F-A8FB-0431BD156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90B9693F-2248-4DB8-A528-52C13C636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11CC5E15-09A8-41A0-930D-434F7D8D6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B5566C56-67EC-43D7-A3D2-3CCBEDAFC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CF74AC36-5E17-4D3B-A93B-1645741EB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39818481-D2FB-4507-B11D-8C6342ACF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E996F5F0-3979-44D1-9AE3-1251DA5D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6" name="Rectangle 45">
            <a:extLst>
              <a:ext uri="{FF2B5EF4-FFF2-40B4-BE49-F238E27FC236}">
                <a16:creationId xmlns:a16="http://schemas.microsoft.com/office/drawing/2014/main" id="{05C469C2-FE8F-491E-9139-7E7F8BB38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Freeform 6">
            <a:extLst>
              <a:ext uri="{FF2B5EF4-FFF2-40B4-BE49-F238E27FC236}">
                <a16:creationId xmlns:a16="http://schemas.microsoft.com/office/drawing/2014/main" id="{6538C979-F14E-4C6B-BE04-38CC5D7C1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2" name="Picture 11" descr="Chart, funnel chart&#10;&#10;Description automatically generated">
            <a:extLst>
              <a:ext uri="{FF2B5EF4-FFF2-40B4-BE49-F238E27FC236}">
                <a16:creationId xmlns:a16="http://schemas.microsoft.com/office/drawing/2014/main" id="{3B85858A-6019-AC58-903A-132DA8815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92" b="2"/>
          <a:stretch/>
        </p:blipFill>
        <p:spPr>
          <a:xfrm>
            <a:off x="712097" y="489749"/>
            <a:ext cx="5571857" cy="4908626"/>
          </a:xfrm>
          <a:prstGeom prst="rect">
            <a:avLst/>
          </a:prstGeom>
        </p:spPr>
      </p:pic>
      <p:pic>
        <p:nvPicPr>
          <p:cNvPr id="13" name="Picture 12" descr="Chart, funnel chart&#10;&#10;Description automatically generated">
            <a:extLst>
              <a:ext uri="{FF2B5EF4-FFF2-40B4-BE49-F238E27FC236}">
                <a16:creationId xmlns:a16="http://schemas.microsoft.com/office/drawing/2014/main" id="{E6D05FAC-5AA6-06A3-655D-EA09B23BA3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92" b="2"/>
          <a:stretch/>
        </p:blipFill>
        <p:spPr>
          <a:xfrm>
            <a:off x="6445760" y="489749"/>
            <a:ext cx="5571856" cy="486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03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DB88F-C7AB-5205-E86A-B94F05462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59786-E039-41FB-6D64-99E5188A1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4965" y="1370980"/>
            <a:ext cx="8915400" cy="3777622"/>
          </a:xfrm>
        </p:spPr>
        <p:txBody>
          <a:bodyPr/>
          <a:lstStyle/>
          <a:p>
            <a:r>
              <a:rPr lang="en-US" dirty="0"/>
              <a:t>The dataset is made of many duplicates which have been classified as true duplicates and removed prior to modeling</a:t>
            </a:r>
          </a:p>
          <a:p>
            <a:r>
              <a:rPr lang="en-US" dirty="0"/>
              <a:t>The red wines tend to have lower quality than the white wines</a:t>
            </a:r>
          </a:p>
          <a:p>
            <a:r>
              <a:rPr lang="en-US" dirty="0"/>
              <a:t>Although each model performed similarly, tree-based models GBT and RF won for both red and white wine</a:t>
            </a:r>
          </a:p>
          <a:p>
            <a:r>
              <a:rPr lang="en-US" dirty="0"/>
              <a:t>Alcohol was consistently one of the most important features for both datasets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Free Cartoon Trees Vectors">
            <a:extLst>
              <a:ext uri="{FF2B5EF4-FFF2-40B4-BE49-F238E27FC236}">
                <a16:creationId xmlns:a16="http://schemas.microsoft.com/office/drawing/2014/main" id="{F0726F6B-3927-CF7F-6FC1-76D344860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" t="-82" b="38328"/>
          <a:stretch/>
        </p:blipFill>
        <p:spPr bwMode="auto">
          <a:xfrm>
            <a:off x="3319333" y="3682734"/>
            <a:ext cx="5768581" cy="293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6139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11184</TotalTime>
  <Words>597</Words>
  <Application>Microsoft Office PowerPoint</Application>
  <PresentationFormat>Widescreen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Wisp</vt:lpstr>
      <vt:lpstr>PowerPoint Presentation</vt:lpstr>
      <vt:lpstr>The Problem</vt:lpstr>
      <vt:lpstr>Data Information</vt:lpstr>
      <vt:lpstr>Data Wrangling</vt:lpstr>
      <vt:lpstr>EDA</vt:lpstr>
      <vt:lpstr>Preprocessing</vt:lpstr>
      <vt:lpstr>Modeling</vt:lpstr>
      <vt:lpstr>PowerPoint Presentation</vt:lpstr>
      <vt:lpstr>Conclusion</vt:lpstr>
      <vt:lpstr>Ideas for Future Research</vt:lpstr>
      <vt:lpstr>Cheers!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Clement Chen</dc:creator>
  <cp:lastModifiedBy>Clement Chen</cp:lastModifiedBy>
  <cp:revision>7</cp:revision>
  <dcterms:created xsi:type="dcterms:W3CDTF">2023-03-27T04:43:12Z</dcterms:created>
  <dcterms:modified xsi:type="dcterms:W3CDTF">2023-04-04T12:32:58Z</dcterms:modified>
</cp:coreProperties>
</file>